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Roboto Slab"/>
      <p:regular r:id="rId18"/>
    </p:embeddedFont>
    <p:embeddedFont>
      <p:font typeface="Roboto Slab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hyperlink" Target="http://citibike-capstone-project.vercel.app" TargetMode="External"/><Relationship Id="rId2" Type="http://schemas.openxmlformats.org/officeDocument/2006/relationships/image" Target="../media/image-11-1.png"/><Relationship Id="rId3" Type="http://schemas.openxmlformats.org/officeDocument/2006/relationships/image" Target="../media/image-11-2.svg"/><Relationship Id="rId4" Type="http://schemas.openxmlformats.org/officeDocument/2006/relationships/image" Target="../media/image-11-3.png"/><Relationship Id="rId5" Type="http://schemas.openxmlformats.org/officeDocument/2006/relationships/image" Target="../media/image-11-4.svg"/><Relationship Id="rId6" Type="http://schemas.openxmlformats.org/officeDocument/2006/relationships/image" Target="../media/image-11-5.png"/><Relationship Id="rId7" Type="http://schemas.openxmlformats.org/officeDocument/2006/relationships/image" Target="../media/image-11-6.svg"/><Relationship Id="rId8" Type="http://schemas.openxmlformats.org/officeDocument/2006/relationships/image" Target="../media/image-11-7.png"/><Relationship Id="rId9" Type="http://schemas.openxmlformats.org/officeDocument/2006/relationships/image" Target="../media/image-11-8.svg"/><Relationship Id="rId10" Type="http://schemas.openxmlformats.org/officeDocument/2006/relationships/slideLayout" Target="../slideLayouts/slideLayout12.xml"/><Relationship Id="rId11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Deck.gl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NYC Citi Bike Demand Analytics &amp; Prediction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Big Data Exploratory Analysis &amp; Advanced Interactive Dashboard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Master of Science in Data Science — Capstone Project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Demo: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citibike-capstone-project.vercel.app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353" y="730329"/>
            <a:ext cx="7679293" cy="130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API Documentation: 17 Production Endpoints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353" y="2561153"/>
            <a:ext cx="3138726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Analytics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32353" y="3162657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overview and statistics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2353" y="3570684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Station listings with metadata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2353" y="3978712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 coordinates for visualization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2353" y="4386739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Route flows and traffic patterns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32353" y="4794766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Individual station details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2353" y="5338763"/>
            <a:ext cx="3138726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Prediction Engine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732353" y="5940266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48-hour demand forecasting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32353" y="6348293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demand retrieval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2353" y="6756321"/>
            <a:ext cx="3584377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Temporal fusion transformer forecasting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834890" y="2561153"/>
            <a:ext cx="3138726" cy="392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Features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4834890" y="3162657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Agent-based simulation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834890" y="3570684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Reinforcement learning policy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834890" y="3978712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Station equity scores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834890" y="4386739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twin simulation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834890" y="4794766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Urban heat island data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834890" y="5202793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Safety heatmap generation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834890" y="5610820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Synthetic trip generation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834890" y="6018848"/>
            <a:ext cx="358437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Incentive systems modeling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8" y="619363"/>
            <a:ext cx="6323886" cy="584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and Future Work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4248" y="1670804"/>
            <a:ext cx="2803922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Achievements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654248" y="2231469"/>
            <a:ext cx="420529" cy="42052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5" name="Text 3"/>
          <p:cNvSpPr/>
          <p:nvPr/>
        </p:nvSpPr>
        <p:spPr>
          <a:xfrm>
            <a:off x="1261705" y="2292191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Processed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68 million trip records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across six years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654248" y="3025854"/>
            <a:ext cx="420529" cy="42052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1261705" y="3086576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Achieved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R² of 0.781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 ensemble model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54248" y="3820239"/>
            <a:ext cx="420529" cy="42052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9" name="Text 7"/>
          <p:cNvSpPr/>
          <p:nvPr/>
        </p:nvSpPr>
        <p:spPr>
          <a:xfrm>
            <a:off x="1261705" y="3880961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90% prediction accuracy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within 7 trips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54248" y="4614624"/>
            <a:ext cx="420529" cy="42052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1" name="Text 9"/>
          <p:cNvSpPr/>
          <p:nvPr/>
        </p:nvSpPr>
        <p:spPr>
          <a:xfrm>
            <a:off x="1261705" y="4675346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Deployed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17 production API endpoints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54248" y="5409009"/>
            <a:ext cx="420529" cy="420529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3" name="Text 11"/>
          <p:cNvSpPr/>
          <p:nvPr/>
        </p:nvSpPr>
        <p:spPr>
          <a:xfrm>
            <a:off x="1261705" y="5469731"/>
            <a:ext cx="582549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 interactive dashboard views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654248" y="6039803"/>
            <a:ext cx="6432947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Live system: </a:t>
            </a:r>
            <a:pPr algn="l" indent="0" marL="0">
              <a:lnSpc>
                <a:spcPts val="2350"/>
              </a:lnSpc>
              <a:buNone/>
            </a:pPr>
            <a:r>
              <a:rPr lang="en-US" sz="1450" u="sng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citibike-capstone-project.vercel.app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50825" y="1670804"/>
            <a:ext cx="2803922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Roadmap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737753" y="2511862"/>
            <a:ext cx="186928" cy="871418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17" name="Shape 15"/>
          <p:cNvSpPr/>
          <p:nvPr/>
        </p:nvSpPr>
        <p:spPr>
          <a:xfrm>
            <a:off x="7550825" y="2389108"/>
            <a:ext cx="560784" cy="560784"/>
          </a:xfrm>
          <a:prstGeom prst="roundRect">
            <a:avLst>
              <a:gd name="adj" fmla="val 81529"/>
            </a:avLst>
          </a:prstGeom>
          <a:solidFill>
            <a:srgbClr val="3F4652"/>
          </a:solidFill>
          <a:ln/>
        </p:spPr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961" y="2529364"/>
            <a:ext cx="280392" cy="280392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8298537" y="2418398"/>
            <a:ext cx="236589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Integration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8298537" y="2897386"/>
            <a:ext cx="5685234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to live station status and occupancy data feeds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8018145" y="3850719"/>
            <a:ext cx="186928" cy="871418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22" name="Shape 19"/>
          <p:cNvSpPr/>
          <p:nvPr/>
        </p:nvSpPr>
        <p:spPr>
          <a:xfrm>
            <a:off x="7831217" y="3727966"/>
            <a:ext cx="560784" cy="560784"/>
          </a:xfrm>
          <a:prstGeom prst="roundRect">
            <a:avLst>
              <a:gd name="adj" fmla="val 81529"/>
            </a:avLst>
          </a:prstGeom>
          <a:solidFill>
            <a:srgbClr val="3F4652"/>
          </a:solidFill>
          <a:ln/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1353" y="3868222"/>
            <a:ext cx="280392" cy="280392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8578929" y="3757255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Weather Forecasts</a:t>
            </a:r>
            <a:endParaRPr lang="en-US" sz="1800" dirty="0"/>
          </a:p>
        </p:txBody>
      </p:sp>
      <p:sp>
        <p:nvSpPr>
          <p:cNvPr id="25" name="Text 21"/>
          <p:cNvSpPr/>
          <p:nvPr/>
        </p:nvSpPr>
        <p:spPr>
          <a:xfrm>
            <a:off x="8578929" y="4236244"/>
            <a:ext cx="5404842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live weather predictions for improved accuracy</a:t>
            </a:r>
            <a:endParaRPr lang="en-US" sz="1450" dirty="0"/>
          </a:p>
        </p:txBody>
      </p:sp>
      <p:sp>
        <p:nvSpPr>
          <p:cNvPr id="26" name="Shape 22"/>
          <p:cNvSpPr/>
          <p:nvPr/>
        </p:nvSpPr>
        <p:spPr>
          <a:xfrm>
            <a:off x="8298537" y="5189577"/>
            <a:ext cx="186928" cy="871418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27" name="Shape 23"/>
          <p:cNvSpPr/>
          <p:nvPr/>
        </p:nvSpPr>
        <p:spPr>
          <a:xfrm>
            <a:off x="8111609" y="5066824"/>
            <a:ext cx="560784" cy="560784"/>
          </a:xfrm>
          <a:prstGeom prst="roundRect">
            <a:avLst>
              <a:gd name="adj" fmla="val 81529"/>
            </a:avLst>
          </a:prstGeom>
          <a:solidFill>
            <a:srgbClr val="3F4652"/>
          </a:solidFill>
          <a:ln/>
        </p:spPr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1746" y="5207079"/>
            <a:ext cx="280392" cy="280392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8859322" y="5096113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Retraining</a:t>
            </a:r>
            <a:endParaRPr lang="en-US" sz="1800" dirty="0"/>
          </a:p>
        </p:txBody>
      </p:sp>
      <p:sp>
        <p:nvSpPr>
          <p:cNvPr id="30" name="Text 25"/>
          <p:cNvSpPr/>
          <p:nvPr/>
        </p:nvSpPr>
        <p:spPr>
          <a:xfrm>
            <a:off x="8859322" y="5575102"/>
            <a:ext cx="5124450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continuous learning pipeline for model updates</a:t>
            </a:r>
            <a:endParaRPr lang="en-US" sz="1450" dirty="0"/>
          </a:p>
        </p:txBody>
      </p:sp>
      <p:sp>
        <p:nvSpPr>
          <p:cNvPr id="31" name="Shape 26"/>
          <p:cNvSpPr/>
          <p:nvPr/>
        </p:nvSpPr>
        <p:spPr>
          <a:xfrm>
            <a:off x="8578929" y="6528435"/>
            <a:ext cx="186928" cy="871418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32" name="Shape 27"/>
          <p:cNvSpPr/>
          <p:nvPr/>
        </p:nvSpPr>
        <p:spPr>
          <a:xfrm>
            <a:off x="8392001" y="6405682"/>
            <a:ext cx="560784" cy="560784"/>
          </a:xfrm>
          <a:prstGeom prst="roundRect">
            <a:avLst>
              <a:gd name="adj" fmla="val 81529"/>
            </a:avLst>
          </a:prstGeom>
          <a:solidFill>
            <a:srgbClr val="3F4652"/>
          </a:solidFill>
          <a:ln/>
        </p:spPr>
      </p:sp>
      <p:pic>
        <p:nvPicPr>
          <p:cNvPr id="33" name="Image 3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2138" y="6545937"/>
            <a:ext cx="280392" cy="280392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9139714" y="6434971"/>
            <a:ext cx="2336602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Mobile Application</a:t>
            </a:r>
            <a:endParaRPr lang="en-US" sz="1800" dirty="0"/>
          </a:p>
        </p:txBody>
      </p:sp>
      <p:sp>
        <p:nvSpPr>
          <p:cNvPr id="35" name="Text 29"/>
          <p:cNvSpPr/>
          <p:nvPr/>
        </p:nvSpPr>
        <p:spPr>
          <a:xfrm>
            <a:off x="9139714" y="6913959"/>
            <a:ext cx="484405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field operations app for rebalancing teams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598765"/>
            <a:ext cx="7619762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Challenge: Station Imbalance Crisis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2119" y="2503884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Problem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62119" y="3061692"/>
            <a:ext cx="3544253" cy="1741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NYC Citi Bike operates over 2,500 stations across Manhattan, Brooklyn, Queens, and the Bronx—making it the largest bike-share system in the United States.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2119" y="4999553"/>
            <a:ext cx="3544253" cy="243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Stations frequently become empty or completely full, causing user frustration and lost revenue. Current rebalancing relies on truck fleets physically moving bikes between stations, which is expensive and reactive.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5248" y="2503884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Solution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845248" y="3061692"/>
            <a:ext cx="3544253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 hourly bike demand 48 hours in advance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enable proactive fleet management and optimize station availability.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5248" y="4651177"/>
            <a:ext cx="3544253" cy="1741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forecasting demand patterns, operations teams can strategically reposition bikes before imbalances occur, reducing costs and improving user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0650" y="969169"/>
            <a:ext cx="7675364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Foundation: 180 Million Trips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50650" y="1847017"/>
            <a:ext cx="3812858" cy="2763560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35" y="2036802"/>
            <a:ext cx="569357" cy="569357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7003" y="2193369"/>
            <a:ext cx="256223" cy="2562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340435" y="2795945"/>
            <a:ext cx="237255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Primary Dataset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6340435" y="3206353"/>
            <a:ext cx="3433286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180 million Citi Bike trip records from January 2020 to November 2025, covering six years of ridership patterns across all stations.</a:t>
            </a:r>
            <a:endParaRPr lang="en-US" sz="1450" dirty="0"/>
          </a:p>
        </p:txBody>
      </p:sp>
      <p:sp>
        <p:nvSpPr>
          <p:cNvPr id="9" name="Shape 4"/>
          <p:cNvSpPr/>
          <p:nvPr/>
        </p:nvSpPr>
        <p:spPr>
          <a:xfrm>
            <a:off x="10153293" y="1847017"/>
            <a:ext cx="3812858" cy="2763560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3078" y="2036802"/>
            <a:ext cx="569357" cy="569357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9646" y="2193369"/>
            <a:ext cx="256223" cy="25622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43078" y="2795945"/>
            <a:ext cx="237255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Secondary Dataset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0343078" y="3206353"/>
            <a:ext cx="3433286" cy="121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Daily weather observations from Meteostat API, including temperature, precipitation, and humidity from Central Park weather station.</a:t>
            </a:r>
            <a:endParaRPr lang="en-US" sz="1450" dirty="0"/>
          </a:p>
        </p:txBody>
      </p:sp>
      <p:sp>
        <p:nvSpPr>
          <p:cNvPr id="14" name="Shape 7"/>
          <p:cNvSpPr/>
          <p:nvPr/>
        </p:nvSpPr>
        <p:spPr>
          <a:xfrm>
            <a:off x="6150650" y="4800362"/>
            <a:ext cx="7815501" cy="245995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435" y="4990148"/>
            <a:ext cx="569357" cy="569357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7003" y="5146715"/>
            <a:ext cx="256223" cy="25622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340435" y="5749290"/>
            <a:ext cx="237255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Processing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6340435" y="6159698"/>
            <a:ext cx="7435929" cy="910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incomplete records, filtered anomalous trips under one minute or over 24 hours, standardized station names, and applied time-based train/test split to prevent data leakage.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94122"/>
            <a:ext cx="11069241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Engineering: 54 Predictive Variables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1681043"/>
            <a:ext cx="131459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engineered a comprehensive feature set across four categories to capture the complex patterns driving bike demand: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2236" y="2258854"/>
            <a:ext cx="6466880" cy="2582227"/>
          </a:xfrm>
          <a:prstGeom prst="roundRect">
            <a:avLst>
              <a:gd name="adj" fmla="val 1232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096" y="2281714"/>
            <a:ext cx="6421160" cy="636270"/>
          </a:xfrm>
          <a:prstGeom prst="roundRect">
            <a:avLst>
              <a:gd name="adj" fmla="val 689"/>
            </a:avLst>
          </a:prstGeom>
          <a:solidFill>
            <a:srgbClr val="3F4652"/>
          </a:solidFill>
          <a:ln/>
        </p:spPr>
      </p:sp>
      <p:sp>
        <p:nvSpPr>
          <p:cNvPr id="6" name="Text 4"/>
          <p:cNvSpPr/>
          <p:nvPr/>
        </p:nvSpPr>
        <p:spPr>
          <a:xfrm>
            <a:off x="3816548" y="2401014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977146" y="313003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Temporal Features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77146" y="3588544"/>
            <a:ext cx="5997059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Hour, day of week, month, weekend indicator, rush hour flag, holiday indicator, and cyclical sine/cosine encodings to preserve circular time relationships.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1166" y="2258854"/>
            <a:ext cx="6466999" cy="2582227"/>
          </a:xfrm>
          <a:prstGeom prst="roundRect">
            <a:avLst>
              <a:gd name="adj" fmla="val 1232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44026" y="2281714"/>
            <a:ext cx="6421279" cy="636270"/>
          </a:xfrm>
          <a:prstGeom prst="roundRect">
            <a:avLst>
              <a:gd name="adj" fmla="val 689"/>
            </a:avLst>
          </a:prstGeom>
          <a:solidFill>
            <a:srgbClr val="3F4652"/>
          </a:solidFill>
          <a:ln/>
        </p:spPr>
      </p:sp>
      <p:sp>
        <p:nvSpPr>
          <p:cNvPr id="11" name="Text 9"/>
          <p:cNvSpPr/>
          <p:nvPr/>
        </p:nvSpPr>
        <p:spPr>
          <a:xfrm>
            <a:off x="10495598" y="2401014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7656076" y="3130034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Weather Features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7656076" y="3588544"/>
            <a:ext cx="599717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Temperature, precipitation, humidity, and wind speed measurements that significantly impact ridership behavior.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42236" y="5053132"/>
            <a:ext cx="6466880" cy="2582227"/>
          </a:xfrm>
          <a:prstGeom prst="roundRect">
            <a:avLst>
              <a:gd name="adj" fmla="val 1232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65096" y="5075992"/>
            <a:ext cx="6421160" cy="636270"/>
          </a:xfrm>
          <a:prstGeom prst="roundRect">
            <a:avLst>
              <a:gd name="adj" fmla="val 689"/>
            </a:avLst>
          </a:prstGeom>
          <a:solidFill>
            <a:srgbClr val="3F4652"/>
          </a:solidFill>
          <a:ln/>
        </p:spPr>
      </p:sp>
      <p:sp>
        <p:nvSpPr>
          <p:cNvPr id="16" name="Text 14"/>
          <p:cNvSpPr/>
          <p:nvPr/>
        </p:nvSpPr>
        <p:spPr>
          <a:xfrm>
            <a:off x="3816548" y="5195292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977146" y="5924312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Lag Features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977146" y="6382822"/>
            <a:ext cx="5997059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Demand from 1 hour, 24 hours, and 1 week ago, plus rolling means, rolling standard deviations, and exponential moving averages.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21166" y="5053132"/>
            <a:ext cx="6466999" cy="2582227"/>
          </a:xfrm>
          <a:prstGeom prst="roundRect">
            <a:avLst>
              <a:gd name="adj" fmla="val 1232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44026" y="5075992"/>
            <a:ext cx="6421279" cy="636270"/>
          </a:xfrm>
          <a:prstGeom prst="roundRect">
            <a:avLst>
              <a:gd name="adj" fmla="val 689"/>
            </a:avLst>
          </a:prstGeom>
          <a:solidFill>
            <a:srgbClr val="3F4652"/>
          </a:solidFill>
          <a:ln/>
        </p:spPr>
      </p:sp>
      <p:sp>
        <p:nvSpPr>
          <p:cNvPr id="21" name="Text 19"/>
          <p:cNvSpPr/>
          <p:nvPr/>
        </p:nvSpPr>
        <p:spPr>
          <a:xfrm>
            <a:off x="10495598" y="5195292"/>
            <a:ext cx="318135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7656076" y="5924312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Station Features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656076" y="6382822"/>
            <a:ext cx="599717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hourly averages, day-of-week patterns, and popularity scores unique to each station location.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852" y="852249"/>
            <a:ext cx="7013853" cy="647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Machine Learning Approach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52" y="1810107"/>
            <a:ext cx="1035487" cy="15242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7389" y="2017157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Training Data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67389" y="2464832"/>
            <a:ext cx="6451759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23 million hourly demand records with 5-fold time-series cross-validation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" y="3334345"/>
            <a:ext cx="1035487" cy="12425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7389" y="3541395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Ensemble Model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67389" y="3989070"/>
            <a:ext cx="645175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Weighted combination of XGBoost, LightGBM, and CatBoost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" y="4576882"/>
            <a:ext cx="1035487" cy="12425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7389" y="4783931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67389" y="5231606"/>
            <a:ext cx="645175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stopping after 50 rounds without improvement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24852" y="6052304"/>
            <a:ext cx="7694295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approach leveraged gradient boosted tree models, which excel at capturing non-linear relationships and complex interactions between features. Each model contributes approximately equal weight to the final ensemble prediction, combining their strengths while mitigating individual weaknesses.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0843"/>
            <a:ext cx="119768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Performance: Strong Predictive Power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659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0.781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338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R² Score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2881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explains 78.1% of variance in hourly demand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30659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2.66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338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Mean Absolute Error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382881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prediction error of 2.66 trips per hour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30659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90%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338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Accuracy Window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828812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90% of predictions fall within 7 trips of actual demand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23148"/>
            <a:ext cx="13042821" cy="35957"/>
          </a:xfrm>
          <a:prstGeom prst="rect">
            <a:avLst/>
          </a:prstGeom>
          <a:solidFill>
            <a:srgbClr val="D6E5EF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299234"/>
            <a:ext cx="34691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Performance Insights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93790" y="62687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Weekend predictions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achieve an impressive R² of 0.812, indicating stronger pattern consistency during leisure periods.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26876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Evening rush hour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(5-7 PM) presents the greatest prediction challenge due to high variability in commuter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351" y="418505"/>
            <a:ext cx="5078135" cy="463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Importance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351" y="1253133"/>
            <a:ext cx="2465546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Predictive Features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19351" y="1698308"/>
            <a:ext cx="14835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351" y="1935242"/>
            <a:ext cx="7312462" cy="152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9351" y="2039898"/>
            <a:ext cx="1981438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Previous hour demand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519351" y="2420064"/>
            <a:ext cx="7312462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14.2% contribution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519351" y="2917150"/>
            <a:ext cx="14835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51" y="3139202"/>
            <a:ext cx="7312462" cy="152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19351" y="3258741"/>
            <a:ext cx="1855113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Hour of day</a:t>
            </a:r>
            <a:endParaRPr lang="en-US" sz="1450" dirty="0"/>
          </a:p>
        </p:txBody>
      </p:sp>
      <p:sp>
        <p:nvSpPr>
          <p:cNvPr id="11" name="Text 7"/>
          <p:cNvSpPr/>
          <p:nvPr/>
        </p:nvSpPr>
        <p:spPr>
          <a:xfrm>
            <a:off x="519351" y="3638907"/>
            <a:ext cx="7312462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9.8% contribution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519351" y="4135993"/>
            <a:ext cx="14835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1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1" y="4343281"/>
            <a:ext cx="7312462" cy="152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19351" y="4477583"/>
            <a:ext cx="1855113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Same hour yesterday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519351" y="4857750"/>
            <a:ext cx="7312462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8.7% contribution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519351" y="5354836"/>
            <a:ext cx="14835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1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51" y="5547241"/>
            <a:ext cx="7312462" cy="152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19351" y="5696426"/>
            <a:ext cx="1855113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Rolling 3-hour mean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519351" y="6076593"/>
            <a:ext cx="7312462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7.6% contribution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519351" y="6573679"/>
            <a:ext cx="14835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1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51" y="6751320"/>
            <a:ext cx="7312462" cy="1524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19351" y="6915269"/>
            <a:ext cx="1975842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Station hourly average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519351" y="7295436"/>
            <a:ext cx="7312462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6.8% contribution</a:t>
            </a:r>
            <a:endParaRPr lang="en-US" sz="1150" dirty="0"/>
          </a:p>
        </p:txBody>
      </p:sp>
      <p:sp>
        <p:nvSpPr>
          <p:cNvPr id="24" name="Text 17"/>
          <p:cNvSpPr/>
          <p:nvPr/>
        </p:nvSpPr>
        <p:spPr>
          <a:xfrm>
            <a:off x="8201382" y="1253133"/>
            <a:ext cx="2311360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Category Contribution</a:t>
            </a:r>
            <a:endParaRPr lang="en-US" sz="1750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382" y="1772364"/>
            <a:ext cx="5917168" cy="2986088"/>
          </a:xfrm>
          <a:prstGeom prst="rect">
            <a:avLst/>
          </a:prstGeom>
        </p:spPr>
      </p:pic>
      <p:sp>
        <p:nvSpPr>
          <p:cNvPr id="26" name="Shape 18"/>
          <p:cNvSpPr/>
          <p:nvPr/>
        </p:nvSpPr>
        <p:spPr>
          <a:xfrm>
            <a:off x="8201382" y="4788932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0C3C6E"/>
          </a:solidFill>
          <a:ln/>
        </p:spPr>
      </p:sp>
      <p:sp>
        <p:nvSpPr>
          <p:cNvPr id="27" name="Text 19"/>
          <p:cNvSpPr/>
          <p:nvPr/>
        </p:nvSpPr>
        <p:spPr>
          <a:xfrm>
            <a:off x="8410694" y="4714875"/>
            <a:ext cx="854988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Lag Features</a:t>
            </a:r>
            <a:endParaRPr lang="en-US" sz="1150" dirty="0"/>
          </a:p>
        </p:txBody>
      </p:sp>
      <p:sp>
        <p:nvSpPr>
          <p:cNvPr id="28" name="Shape 20"/>
          <p:cNvSpPr/>
          <p:nvPr/>
        </p:nvSpPr>
        <p:spPr>
          <a:xfrm>
            <a:off x="9718715" y="4788932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1568C0"/>
          </a:solidFill>
          <a:ln/>
        </p:spPr>
      </p:sp>
      <p:sp>
        <p:nvSpPr>
          <p:cNvPr id="29" name="Text 21"/>
          <p:cNvSpPr/>
          <p:nvPr/>
        </p:nvSpPr>
        <p:spPr>
          <a:xfrm>
            <a:off x="9928027" y="4714875"/>
            <a:ext cx="1155740" cy="296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Temporal Features</a:t>
            </a:r>
            <a:endParaRPr lang="en-US" sz="1150" dirty="0"/>
          </a:p>
        </p:txBody>
      </p:sp>
      <p:sp>
        <p:nvSpPr>
          <p:cNvPr id="30" name="Shape 22"/>
          <p:cNvSpPr/>
          <p:nvPr/>
        </p:nvSpPr>
        <p:spPr>
          <a:xfrm>
            <a:off x="11236166" y="4788932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4595EA"/>
          </a:solidFill>
          <a:ln/>
        </p:spPr>
      </p:sp>
      <p:sp>
        <p:nvSpPr>
          <p:cNvPr id="31" name="Text 23"/>
          <p:cNvSpPr/>
          <p:nvPr/>
        </p:nvSpPr>
        <p:spPr>
          <a:xfrm>
            <a:off x="11445478" y="4714875"/>
            <a:ext cx="1079540" cy="148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Station Features</a:t>
            </a:r>
            <a:endParaRPr lang="en-US" sz="1150" dirty="0"/>
          </a:p>
        </p:txBody>
      </p:sp>
      <p:sp>
        <p:nvSpPr>
          <p:cNvPr id="32" name="Shape 24"/>
          <p:cNvSpPr/>
          <p:nvPr/>
        </p:nvSpPr>
        <p:spPr>
          <a:xfrm>
            <a:off x="12753499" y="4788932"/>
            <a:ext cx="148352" cy="148352"/>
          </a:xfrm>
          <a:prstGeom prst="roundRect">
            <a:avLst>
              <a:gd name="adj" fmla="val 12327"/>
            </a:avLst>
          </a:prstGeom>
          <a:solidFill>
            <a:srgbClr val="97C4F3"/>
          </a:solidFill>
          <a:ln/>
        </p:spPr>
      </p:sp>
      <p:sp>
        <p:nvSpPr>
          <p:cNvPr id="33" name="Text 25"/>
          <p:cNvSpPr/>
          <p:nvPr/>
        </p:nvSpPr>
        <p:spPr>
          <a:xfrm>
            <a:off x="12962811" y="4714875"/>
            <a:ext cx="1155740" cy="296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Weather Features</a:t>
            </a:r>
            <a:endParaRPr lang="en-US" sz="1150" dirty="0"/>
          </a:p>
        </p:txBody>
      </p:sp>
      <p:sp>
        <p:nvSpPr>
          <p:cNvPr id="34" name="Text 26"/>
          <p:cNvSpPr/>
          <p:nvPr/>
        </p:nvSpPr>
        <p:spPr>
          <a:xfrm>
            <a:off x="8201382" y="5178743"/>
            <a:ext cx="5917168" cy="475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demand patterns (lag features) prove most influential, capturing momentum and cyclical behaviors.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89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509" y="2965609"/>
            <a:ext cx="4617958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6509" y="5844064"/>
            <a:ext cx="13337381" cy="22860"/>
          </a:xfrm>
          <a:prstGeom prst="roundRect">
            <a:avLst>
              <a:gd name="adj" fmla="val 121208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3911679" y="5289947"/>
            <a:ext cx="22860" cy="554117"/>
          </a:xfrm>
          <a:prstGeom prst="roundRect">
            <a:avLst>
              <a:gd name="adj" fmla="val 121208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3715345" y="5636300"/>
            <a:ext cx="415528" cy="415528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3784580" y="5670887"/>
            <a:ext cx="277058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768560" y="3819882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Frontend Layer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31175" y="4219099"/>
            <a:ext cx="6183868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application deployed on Vercel with </a:t>
            </a:r>
            <a:pPr algn="ctr" indent="0" marL="0">
              <a:lnSpc>
                <a:spcPts val="2300"/>
              </a:lnSpc>
              <a:buNone/>
            </a:pPr>
            <a:r>
              <a:rPr lang="en-US" sz="1450" u="sng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Deck.gl</a:t>
            </a:r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3D map visualizations, Recharts for interactive graphs, and Tailwind CSS for responsive styling.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651" y="5844064"/>
            <a:ext cx="22860" cy="554117"/>
          </a:xfrm>
          <a:prstGeom prst="roundRect">
            <a:avLst>
              <a:gd name="adj" fmla="val 121208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7107317" y="5636300"/>
            <a:ext cx="415528" cy="415528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7176552" y="5670887"/>
            <a:ext cx="277058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160651" y="6582847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Backend Layer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4223147" y="6982063"/>
            <a:ext cx="6183987" cy="590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 server deployed on AWS EC2 with 17 REST endpoints, real-time feature generation, and lazy model loading for memory optimization.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95742" y="5289947"/>
            <a:ext cx="22860" cy="554117"/>
          </a:xfrm>
          <a:prstGeom prst="roundRect">
            <a:avLst>
              <a:gd name="adj" fmla="val 121208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99408" y="5636300"/>
            <a:ext cx="415528" cy="415528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568642" y="5670887"/>
            <a:ext cx="277058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9552742" y="3819882"/>
            <a:ext cx="230897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Prediction Pipeline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615238" y="4219099"/>
            <a:ext cx="6183987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selects station and date, backend generates 54 features, ensemble models produce predictions, calibration adjusts for station variance, results returned as JSON.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7880"/>
            <a:ext cx="11166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Features: Six Analytical Views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7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17520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performance indicators, time series analysis, anomaly detection, and weather correlation overlays.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2527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Map Explorer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3017520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3D geospatial visualization with heatmap, hexagon, and point modes, plus real-time live data integration.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2527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Neural Demand Lab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01752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48-hour demand prediction generator with historical comparison charts.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491" y="2300288"/>
            <a:ext cx="3048119" cy="18288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788491" y="2709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Route Analysis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788491" y="3200400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 flow visualization of top traffic routes between stations.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5149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Station Drilldown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93790" y="5639991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Individual station profiles with hourly demand patterns and detailed metrics.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125278" y="5149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Analytics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125278" y="5639991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Experimental simulations including agent-based modeling and digital twin capabilities.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2025-12-12T07:24:05Z</dcterms:created>
  <dcterms:modified xsi:type="dcterms:W3CDTF">2025-12-12T07:24:05Z</dcterms:modified>
</cp:coreProperties>
</file>